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8" r:id="rId2"/>
    <p:sldId id="270" r:id="rId3"/>
    <p:sldId id="269" r:id="rId4"/>
    <p:sldId id="258" r:id="rId5"/>
    <p:sldId id="278" r:id="rId6"/>
    <p:sldId id="265" r:id="rId7"/>
    <p:sldId id="276" r:id="rId8"/>
    <p:sldId id="271" r:id="rId9"/>
    <p:sldId id="277" r:id="rId10"/>
    <p:sldId id="286" r:id="rId11"/>
    <p:sldId id="279" r:id="rId12"/>
    <p:sldId id="280" r:id="rId13"/>
    <p:sldId id="281" r:id="rId14"/>
    <p:sldId id="283" r:id="rId15"/>
    <p:sldId id="262" r:id="rId16"/>
    <p:sldId id="261" r:id="rId17"/>
    <p:sldId id="263" r:id="rId18"/>
    <p:sldId id="264" r:id="rId19"/>
    <p:sldId id="285" r:id="rId20"/>
    <p:sldId id="2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yubomir Penev" initials="LP" lastIdx="5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541"/>
    <a:srgbClr val="142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7" autoAdjust="0"/>
    <p:restoredTop sz="97725"/>
  </p:normalViewPr>
  <p:slideViewPr>
    <p:cSldViewPr snapToGrid="0">
      <p:cViewPr varScale="1">
        <p:scale>
          <a:sx n="63" d="100"/>
          <a:sy n="63" d="100"/>
        </p:scale>
        <p:origin x="91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8E298-2EA6-4B59-AE28-8563DCBC82F5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507D0-4AFA-4AFD-A133-D2B77CFC7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6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bg-BG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B19DD7E-5155-4ACE-A6E8-E99CC613ECF7}" type="slidenum">
              <a:rPr lang="en-US" altLang="en-US" smtClean="0">
                <a:latin typeface="Verdana" panose="020B060403050404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164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3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8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37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37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3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74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7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174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83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30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06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0176D-CFF9-444D-A32C-B711466B85DC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99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enev@pensoft.net" TargetMode="External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pzq54F9LmjQZG9Ljuh5-V3shRBaQOnql5HHqSs1mYQ/edit?usp=sharing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.dataone.org/#view/https://pasta.lternet.edu/package/metadata/eml/knb-lter-pal/130/2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arpha.pensoft.net/dev/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30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image" Target="../media/image32.jpeg"/><Relationship Id="rId7" Type="http://schemas.openxmlformats.org/officeDocument/2006/relationships/image" Target="../media/image3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3.jpeg"/><Relationship Id="rId9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"/>
            <a:ext cx="12192000" cy="3152775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 </a:t>
            </a: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1904554" y="1269150"/>
            <a:ext cx="8628634" cy="1143000"/>
          </a:xfrm>
        </p:spPr>
        <p:txBody>
          <a:bodyPr>
            <a:normAutofit fontScale="90000"/>
          </a:bodyPr>
          <a:lstStyle/>
          <a:p>
            <a:pPr algn="ctr"/>
            <a:br>
              <a:rPr lang="bg-BG" sz="31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Online direct import of specimen records from </a:t>
            </a:r>
            <a:r>
              <a:rPr lang="en-US" sz="4000" b="1" dirty="0" err="1">
                <a:solidFill>
                  <a:schemeClr val="bg1"/>
                </a:solidFill>
              </a:rPr>
              <a:t>iDigBio</a:t>
            </a:r>
            <a:r>
              <a:rPr lang="en-US" sz="4000" b="1" dirty="0">
                <a:solidFill>
                  <a:schemeClr val="bg1"/>
                </a:solidFill>
              </a:rPr>
              <a:t> infrastructure into taxonomic manuscripts</a:t>
            </a:r>
            <a:br>
              <a:rPr lang="bg-BG" sz="3600" b="1" dirty="0">
                <a:solidFill>
                  <a:schemeClr val="bg1"/>
                </a:solidFill>
              </a:rPr>
            </a:br>
            <a:r>
              <a:rPr lang="en-GB" sz="3100" b="1" dirty="0">
                <a:solidFill>
                  <a:schemeClr val="bg1"/>
                </a:solidFill>
              </a:rPr>
              <a:t> </a:t>
            </a:r>
            <a:br>
              <a:rPr lang="bg-BG" sz="3100" b="1" dirty="0">
                <a:solidFill>
                  <a:schemeClr val="bg1"/>
                </a:solidFill>
              </a:rPr>
            </a:br>
            <a:endParaRPr lang="bg-BG" sz="2000" b="1" dirty="0">
              <a:solidFill>
                <a:schemeClr val="bg1"/>
              </a:solidFill>
            </a:endParaRPr>
          </a:p>
        </p:txBody>
      </p:sp>
      <p:sp>
        <p:nvSpPr>
          <p:cNvPr id="5124" name="Rectangle 2"/>
          <p:cNvSpPr>
            <a:spLocks noChangeArrowheads="1"/>
          </p:cNvSpPr>
          <p:nvPr/>
        </p:nvSpPr>
        <p:spPr bwMode="auto">
          <a:xfrm>
            <a:off x="2311401" y="3581527"/>
            <a:ext cx="7755467" cy="239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sz="2000" dirty="0" err="1"/>
              <a:t>Lyubomir</a:t>
            </a:r>
            <a:r>
              <a:rPr lang="en-US" sz="2000" dirty="0"/>
              <a:t> </a:t>
            </a:r>
            <a:r>
              <a:rPr lang="en-US" sz="2000" dirty="0" err="1"/>
              <a:t>Penev</a:t>
            </a:r>
            <a:r>
              <a:rPr lang="en-US" sz="2000" dirty="0"/>
              <a:t> , Viktor </a:t>
            </a:r>
            <a:r>
              <a:rPr lang="en-US" sz="2000" dirty="0" err="1"/>
              <a:t>Senderov</a:t>
            </a:r>
            <a:endParaRPr lang="en-US" sz="2000" dirty="0"/>
          </a:p>
          <a:p>
            <a:pPr algn="ctr">
              <a:spcBef>
                <a:spcPct val="0"/>
              </a:spcBef>
              <a:buNone/>
            </a:pPr>
            <a:endParaRPr lang="en-US" sz="2000" dirty="0"/>
          </a:p>
          <a:p>
            <a:pPr algn="ctr">
              <a:spcBef>
                <a:spcPct val="0"/>
              </a:spcBef>
              <a:buNone/>
            </a:pPr>
            <a:r>
              <a:rPr lang="en-US" sz="2000" dirty="0">
                <a:latin typeface="+mj-lt"/>
              </a:rPr>
              <a:t>Institute for Biodiversity and Ecosystem Research, </a:t>
            </a:r>
            <a:r>
              <a:rPr lang="en-GB" sz="2000" dirty="0">
                <a:latin typeface="+mj-lt"/>
              </a:rPr>
              <a:t>Bulgarian Academy of Sciences</a:t>
            </a:r>
            <a:r>
              <a:rPr lang="en-US" sz="2000" dirty="0">
                <a:latin typeface="+mj-lt"/>
              </a:rPr>
              <a:t>, Sofia, Bulgaria &amp; </a:t>
            </a:r>
            <a:r>
              <a:rPr lang="en-US" sz="2000" dirty="0" err="1">
                <a:latin typeface="+mj-lt"/>
              </a:rPr>
              <a:t>Pensoft</a:t>
            </a:r>
            <a:r>
              <a:rPr lang="en-US" sz="2000" dirty="0">
                <a:latin typeface="+mj-lt"/>
              </a:rPr>
              <a:t> Publishers </a:t>
            </a:r>
            <a:br>
              <a:rPr lang="bg-BG" sz="2000" dirty="0">
                <a:latin typeface="+mj-lt"/>
              </a:rPr>
            </a:br>
            <a:r>
              <a:rPr lang="en-US" sz="2000" u="sng" dirty="0">
                <a:latin typeface="+mj-lt"/>
                <a:hlinkClick r:id="rId3"/>
              </a:rPr>
              <a:t>penev@pensoft.net</a:t>
            </a:r>
            <a:endParaRPr lang="en-US" sz="2000" u="sng" dirty="0">
              <a:latin typeface="+mj-lt"/>
            </a:endParaRPr>
          </a:p>
          <a:p>
            <a:pPr algn="ctr">
              <a:spcBef>
                <a:spcPct val="0"/>
              </a:spcBef>
              <a:buNone/>
            </a:pPr>
            <a:endParaRPr lang="en-US" altLang="en-US" sz="2000" b="1" u="sng" baseline="30000" dirty="0">
              <a:latin typeface="+mj-lt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sz="2000" dirty="0" err="1"/>
              <a:t>Pensoft</a:t>
            </a:r>
            <a:r>
              <a:rPr lang="en-US" sz="2000" dirty="0"/>
              <a:t> &amp; </a:t>
            </a:r>
            <a:r>
              <a:rPr lang="en-US" sz="2000" dirty="0" err="1"/>
              <a:t>iDigBio</a:t>
            </a:r>
            <a:r>
              <a:rPr lang="en-US" sz="2000" dirty="0"/>
              <a:t> Webinar, 16 June 2015</a:t>
            </a:r>
            <a:endParaRPr lang="bg-BG" altLang="en-US" sz="2000" b="1" baseline="30000" dirty="0">
              <a:latin typeface="+mj-lt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bg-BG" altLang="en-US" sz="1600" b="1" dirty="0">
              <a:latin typeface="Verdana" panose="020B060403050404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568450" y="6093198"/>
            <a:ext cx="9061450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424" y="6042039"/>
            <a:ext cx="1566888" cy="7760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6214472"/>
            <a:ext cx="1867274" cy="4312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3106" y="6204736"/>
            <a:ext cx="1337982" cy="4816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3615" y="6204736"/>
            <a:ext cx="1593203" cy="49253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070386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22564" y="245370"/>
            <a:ext cx="9773321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Where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 to take record IDs from </a:t>
            </a:r>
            <a:r>
              <a:rPr lang="en-US" sz="3800" dirty="0" err="1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iDigBio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? </a:t>
            </a:r>
          </a:p>
        </p:txBody>
      </p:sp>
      <p:pic>
        <p:nvPicPr>
          <p:cNvPr id="8" name="Picture 2" descr="http://arpha.pensoft.net/i/awttips/From_iDigBi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4"/>
          <a:stretch/>
        </p:blipFill>
        <p:spPr bwMode="auto">
          <a:xfrm>
            <a:off x="1581150" y="1315756"/>
            <a:ext cx="9029700" cy="53343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507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070386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8200" y="245370"/>
            <a:ext cx="10756769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WHY 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import &amp; publish specimen records in this way?</a:t>
            </a:r>
          </a:p>
        </p:txBody>
      </p:sp>
      <p:sp>
        <p:nvSpPr>
          <p:cNvPr id="2" name="Rectangle 1"/>
          <p:cNvSpPr/>
          <p:nvPr/>
        </p:nvSpPr>
        <p:spPr>
          <a:xfrm>
            <a:off x="1600117" y="1457655"/>
            <a:ext cx="95258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SzPct val="75000"/>
              <a:buBlip>
                <a:blip r:embed="rId2"/>
              </a:buBlip>
            </a:pPr>
            <a:r>
              <a:rPr lang="en-US" sz="2400" dirty="0"/>
              <a:t>Avoid re-typing errors and save time</a:t>
            </a:r>
          </a:p>
          <a:p>
            <a:pPr marL="342900" indent="-342900">
              <a:buSzPct val="75000"/>
              <a:buBlip>
                <a:blip r:embed="rId2"/>
              </a:buBlip>
            </a:pPr>
            <a:r>
              <a:rPr lang="en-US" sz="2400" dirty="0"/>
              <a:t>Tracking (provenance) information is saved in </a:t>
            </a:r>
            <a:r>
              <a:rPr lang="en-US" sz="2400" i="1" dirty="0" err="1"/>
              <a:t>occurrenceDetails</a:t>
            </a:r>
            <a:endParaRPr lang="en-US" sz="2400" dirty="0"/>
          </a:p>
          <a:p>
            <a:pPr marL="342900" indent="-342900">
              <a:buSzPct val="75000"/>
              <a:buBlip>
                <a:blip r:embed="rId2"/>
              </a:buBlip>
            </a:pPr>
            <a:r>
              <a:rPr lang="en-US" sz="2400" dirty="0"/>
              <a:t>Mobilization, peer-review and publication of small data</a:t>
            </a:r>
          </a:p>
          <a:p>
            <a:pPr marL="342900" indent="-342900">
              <a:buSzPct val="75000"/>
              <a:buBlip>
                <a:blip r:embed="rId2"/>
              </a:buBlip>
            </a:pPr>
            <a:r>
              <a:rPr lang="en-US" sz="2400" dirty="0"/>
              <a:t>Data downloadable anytime as CSV file</a:t>
            </a:r>
          </a:p>
          <a:p>
            <a:pPr marL="342900" indent="-342900">
              <a:buSzPct val="75000"/>
              <a:buBlip>
                <a:blip r:embed="rId2"/>
              </a:buBlip>
            </a:pPr>
            <a:r>
              <a:rPr lang="en-US" sz="2400" dirty="0"/>
              <a:t>Machine-readable and harvestable (from the XML version of the published article)</a:t>
            </a:r>
          </a:p>
          <a:p>
            <a:pPr marL="342900" indent="-342900">
              <a:buSzPct val="75000"/>
              <a:buBlip>
                <a:blip r:embed="rId2"/>
              </a:buBlip>
            </a:pPr>
            <a:r>
              <a:rPr lang="en-US" sz="2400" dirty="0"/>
              <a:t>Automatically exported in Darwin Core Archive</a:t>
            </a:r>
          </a:p>
          <a:p>
            <a:pPr marL="342900" indent="-342900">
              <a:buSzPct val="75000"/>
              <a:buBlip>
                <a:blip r:embed="rId2"/>
              </a:buBlip>
            </a:pPr>
            <a:r>
              <a:rPr lang="en-US" sz="2400" dirty="0"/>
              <a:t>Automatically exported to and indexed by GBIF on the day of the publication</a:t>
            </a:r>
          </a:p>
          <a:p>
            <a:pPr marL="342900" indent="-342900">
              <a:buSzPct val="75000"/>
              <a:buBlip>
                <a:blip r:embed="rId2"/>
              </a:buBlip>
            </a:pPr>
            <a:r>
              <a:rPr lang="en-US" sz="2400" dirty="0"/>
              <a:t>Interoperable in </a:t>
            </a:r>
            <a:r>
              <a:rPr lang="en-US" sz="2400" dirty="0" err="1"/>
              <a:t>DarwinCore</a:t>
            </a:r>
            <a:r>
              <a:rPr lang="en-US" sz="2400" dirty="0"/>
              <a:t> standard</a:t>
            </a:r>
          </a:p>
          <a:p>
            <a:pPr marL="342900" indent="-342900">
              <a:buSzPct val="75000"/>
              <a:buBlip>
                <a:blip r:embed="rId2"/>
              </a:buBlip>
            </a:pPr>
            <a:r>
              <a:rPr lang="en-US" sz="2400" dirty="0"/>
              <a:t>Re-usable (new opportunities for collaboration)</a:t>
            </a:r>
          </a:p>
          <a:p>
            <a:pPr marL="342900" indent="-342900">
              <a:buSzPct val="75000"/>
              <a:buBlip>
                <a:blip r:embed="rId2"/>
              </a:buBlip>
            </a:pPr>
            <a:r>
              <a:rPr lang="en-US" sz="2400" dirty="0"/>
              <a:t>Increase discoverability, visibility, and citation of authors’ work</a:t>
            </a:r>
          </a:p>
          <a:p>
            <a:pPr marL="342900" indent="-342900">
              <a:buSzPct val="75000"/>
              <a:buBlip>
                <a:blip r:embed="rId2"/>
              </a:buBlip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5576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316" y="1297939"/>
            <a:ext cx="7825368" cy="531263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5531078" y="3489300"/>
            <a:ext cx="1289304" cy="352489"/>
          </a:xfrm>
          <a:prstGeom prst="ellipse">
            <a:avLst/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2962" tIns="31481" rIns="62962" bIns="31481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bg-BG" altLang="en-US" sz="1500">
              <a:latin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070386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22564" y="245370"/>
            <a:ext cx="9773321" cy="586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This is how data look like in the </a:t>
            </a: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published paper</a:t>
            </a:r>
          </a:p>
        </p:txBody>
      </p:sp>
    </p:spTree>
    <p:extLst>
      <p:ext uri="{BB962C8B-B14F-4D97-AF65-F5344CB8AC3E}">
        <p14:creationId xmlns:p14="http://schemas.microsoft.com/office/powerpoint/2010/main" val="3180779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5597067" y="3451592"/>
            <a:ext cx="1289304" cy="352489"/>
          </a:xfrm>
          <a:prstGeom prst="ellipse">
            <a:avLst/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2962" tIns="31481" rIns="62962" bIns="31481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bg-BG" altLang="en-US" sz="1500">
              <a:latin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070386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22564" y="245370"/>
            <a:ext cx="9773321" cy="586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Mapping &amp; visualization 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77" y="1309508"/>
            <a:ext cx="7404846" cy="5548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13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70386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22564" y="245370"/>
            <a:ext cx="9773321" cy="586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Easy export, harvesting &amp; re-use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509" y="1235073"/>
            <a:ext cx="8709455" cy="5542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518" y="1133625"/>
            <a:ext cx="9215438" cy="5762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7232894" y="2654450"/>
            <a:ext cx="2667000" cy="310407"/>
          </a:xfrm>
          <a:prstGeom prst="ellipse">
            <a:avLst/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2962" tIns="31481" rIns="62962" bIns="31481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bg-BG" alt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7232993" y="3001113"/>
            <a:ext cx="2657475" cy="310407"/>
          </a:xfrm>
          <a:prstGeom prst="ellipse">
            <a:avLst/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2962" tIns="31481" rIns="62962" bIns="31481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bg-BG" altLang="en-US"/>
          </a:p>
        </p:txBody>
      </p:sp>
      <p:pic>
        <p:nvPicPr>
          <p:cNvPr id="11" name="Picture 2" descr="gbif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319" y="5943750"/>
            <a:ext cx="1333500" cy="898464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>
            <a:off x="9914181" y="2881462"/>
            <a:ext cx="452438" cy="3016250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3" name="Picture 21" descr="EOL_Brochure 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319" y="5867550"/>
            <a:ext cx="1765300" cy="1110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 flipH="1">
            <a:off x="6720131" y="3311520"/>
            <a:ext cx="755325" cy="2565554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725462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SzPct val="75000"/>
              <a:buBlip>
                <a:blip r:embed="rId2"/>
              </a:buBlip>
            </a:pPr>
            <a:r>
              <a:rPr lang="en-US" dirty="0"/>
              <a:t>Data : </a:t>
            </a:r>
            <a:r>
              <a:rPr lang="en-US" dirty="0">
                <a:hlinkClick r:id="rId3"/>
              </a:rPr>
              <a:t>https://docs.google.com/spreadsheets/d/1dpzq54F9LmjQZG9Ljuh5-V3shRBaQOnql5HHqSs1mYQ/edit?usp=sharing</a:t>
            </a:r>
            <a:endParaRPr lang="en-US" dirty="0"/>
          </a:p>
          <a:p>
            <a:pPr>
              <a:buSzPct val="75000"/>
              <a:buBlip>
                <a:blip r:embed="rId2"/>
              </a:buBlip>
            </a:pPr>
            <a:r>
              <a:rPr lang="en-US" dirty="0"/>
              <a:t>Open “</a:t>
            </a:r>
            <a:r>
              <a:rPr lang="en-US" dirty="0" err="1"/>
              <a:t>iDigBio</a:t>
            </a:r>
            <a:r>
              <a:rPr lang="en-US" dirty="0"/>
              <a:t> Test Paper”</a:t>
            </a:r>
          </a:p>
          <a:p>
            <a:pPr>
              <a:buSzPct val="75000"/>
              <a:buBlip>
                <a:blip r:embed="rId2"/>
              </a:buBlip>
            </a:pPr>
            <a:r>
              <a:rPr lang="en-US" dirty="0"/>
              <a:t>Import specimens for Acer </a:t>
            </a:r>
            <a:r>
              <a:rPr lang="en-US" dirty="0" err="1"/>
              <a:t>lesquerexi</a:t>
            </a:r>
            <a:r>
              <a:rPr lang="en-US" dirty="0"/>
              <a:t> (some sort of prehistoric plant) – just click on most recent things</a:t>
            </a:r>
          </a:p>
          <a:p>
            <a:pPr>
              <a:buSzPct val="75000"/>
              <a:buBlip>
                <a:blip r:embed="rId2"/>
              </a:buBlip>
            </a:pPr>
            <a:r>
              <a:rPr lang="en-US" dirty="0"/>
              <a:t>Import specimens for </a:t>
            </a:r>
            <a:r>
              <a:rPr lang="en-US" dirty="0" err="1"/>
              <a:t>Bassaricyon</a:t>
            </a:r>
            <a:r>
              <a:rPr lang="en-US" dirty="0"/>
              <a:t> </a:t>
            </a:r>
            <a:r>
              <a:rPr lang="en-US" dirty="0" err="1"/>
              <a:t>neblina</a:t>
            </a:r>
            <a:r>
              <a:rPr lang="en-US" dirty="0"/>
              <a:t> (raccoon-like mammal)</a:t>
            </a:r>
          </a:p>
          <a:p>
            <a:pPr>
              <a:buSzPct val="75000"/>
              <a:buBlip>
                <a:blip r:embed="rId2"/>
              </a:buBlip>
            </a:pPr>
            <a:r>
              <a:rPr lang="en-US" dirty="0"/>
              <a:t>Import specimens for </a:t>
            </a:r>
            <a:r>
              <a:rPr lang="en-US" dirty="0" err="1"/>
              <a:t>Nyctalus</a:t>
            </a:r>
            <a:r>
              <a:rPr lang="en-US" dirty="0"/>
              <a:t> </a:t>
            </a:r>
            <a:r>
              <a:rPr lang="en-US" dirty="0" err="1"/>
              <a:t>lasiopterus</a:t>
            </a:r>
            <a:r>
              <a:rPr lang="en-US" dirty="0"/>
              <a:t> (a bat species)</a:t>
            </a:r>
          </a:p>
          <a:p>
            <a:pPr>
              <a:buSzPct val="75000"/>
              <a:buBlip>
                <a:blip r:embed="rId2"/>
              </a:buBlip>
            </a:pPr>
            <a:r>
              <a:rPr lang="en-US" dirty="0"/>
              <a:t>Show how to delete materials, import bulk with “|”, import from BOLD BIN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1999" cy="1070386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65595" y="245370"/>
            <a:ext cx="9773321" cy="586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56917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53181" y="1413164"/>
            <a:ext cx="9678056" cy="5126752"/>
            <a:chOff x="361873" y="208676"/>
            <a:chExt cx="11633702" cy="6354331"/>
          </a:xfrm>
        </p:grpSpPr>
        <p:pic>
          <p:nvPicPr>
            <p:cNvPr id="1026" name="Picture 2" descr="https://documents.lucidchart.com/documents/a5ac8963-d111-4edd-81ae-17bbcd6aeadb/pages/0_0?a=267&amp;x=128&amp;y=172&amp;w=704&amp;h=176&amp;store=1&amp;accept=image%2F*&amp;auth=LCA%20351f1d44fc86e3084b54c4b0b8c4964193c14c7c-ts%3D146599110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873" y="208676"/>
              <a:ext cx="11633702" cy="2276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ataO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391" y="2542726"/>
              <a:ext cx="2000250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://3.bp.blogspot.com/-Wpp0vCJQDHo/U_ZMorXEynI/AAAAAAAAA7Y/Y-f-3brn99k/s1600/GBIF_logo_short_form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742" y="3018976"/>
              <a:ext cx="1727547" cy="1677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US LT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742" y="4906066"/>
              <a:ext cx="1656941" cy="1656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2033" y="2780850"/>
              <a:ext cx="4557216" cy="250910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91660" y="2780850"/>
              <a:ext cx="3902035" cy="2343411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0" y="0"/>
            <a:ext cx="12191999" cy="1070386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55782" y="222047"/>
            <a:ext cx="10621818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Can we generate and import an </a:t>
            </a: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entire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 </a:t>
            </a: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manuscript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18648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75000"/>
              <a:buBlip>
                <a:blip r:embed="rId2"/>
              </a:buBlip>
            </a:pPr>
            <a:r>
              <a:rPr lang="en-US" dirty="0">
                <a:hlinkClick r:id="rId3"/>
              </a:rPr>
              <a:t>https://search.dataone.org/#view/https://pasta.lternet.edu/package/metadata/eml/knb-lter-pal/130/2</a:t>
            </a:r>
            <a:endParaRPr lang="en-US" dirty="0"/>
          </a:p>
          <a:p>
            <a:pPr marL="0" indent="0">
              <a:buSzPct val="75000"/>
              <a:buNone/>
            </a:pPr>
            <a:endParaRPr lang="en-US" dirty="0"/>
          </a:p>
          <a:p>
            <a:pPr>
              <a:buSzPct val="75000"/>
              <a:buBlip>
                <a:blip r:embed="rId2"/>
              </a:buBlip>
            </a:pPr>
            <a:r>
              <a:rPr lang="en-US" dirty="0"/>
              <a:t>Photosynthetic pigments of water column samples analyzed using High Performance Liquid Chromatography (HPLC), sampled during Palmer LTER field season at Palmer Station Antarctica, 1991 - 2009.. U.S. LTER Network.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070386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245370"/>
            <a:ext cx="12192000" cy="593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707613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75000"/>
              <a:buBlip>
                <a:blip r:embed="rId2"/>
              </a:buBlip>
            </a:pPr>
            <a:r>
              <a:rPr lang="en-US" dirty="0">
                <a:hlinkClick r:id="rId3"/>
              </a:rPr>
              <a:t>http://arpha.pensoft.net/dev/</a:t>
            </a:r>
            <a:endParaRPr lang="en-US" dirty="0"/>
          </a:p>
          <a:p>
            <a:pPr>
              <a:buSzPct val="75000"/>
              <a:buBlip>
                <a:blip r:embed="rId2"/>
              </a:buBlip>
            </a:pPr>
            <a:endParaRPr lang="en-US" dirty="0"/>
          </a:p>
          <a:p>
            <a:pPr>
              <a:buSzPct val="75000"/>
              <a:buBlip>
                <a:blip r:embed="rId2"/>
              </a:buBlip>
            </a:pPr>
            <a:r>
              <a:rPr lang="en-US" dirty="0"/>
              <a:t>Allows to import different types of manuscripts from XML. E.g.:</a:t>
            </a:r>
          </a:p>
          <a:p>
            <a:pPr lvl="1">
              <a:buClr>
                <a:srgbClr val="92D050"/>
              </a:buClr>
              <a:buSzPct val="75000"/>
            </a:pPr>
            <a:r>
              <a:rPr lang="en-US" dirty="0"/>
              <a:t>Software Description</a:t>
            </a:r>
          </a:p>
          <a:p>
            <a:pPr lvl="1">
              <a:buClr>
                <a:srgbClr val="92D050"/>
              </a:buClr>
              <a:buSzPct val="75000"/>
            </a:pPr>
            <a:r>
              <a:rPr lang="en-US" dirty="0"/>
              <a:t>Taxonomic Paper</a:t>
            </a:r>
          </a:p>
          <a:p>
            <a:pPr lvl="1">
              <a:buClr>
                <a:srgbClr val="92D050"/>
              </a:buClr>
              <a:buSzPct val="75000"/>
            </a:pPr>
            <a:r>
              <a:rPr lang="en-US" dirty="0"/>
              <a:t>Data paper</a:t>
            </a:r>
          </a:p>
          <a:p>
            <a:pPr>
              <a:buSzPct val="75000"/>
              <a:buBlip>
                <a:blip r:embed="rId2"/>
              </a:buBlip>
            </a:pPr>
            <a:endParaRPr lang="en-US" dirty="0"/>
          </a:p>
          <a:p>
            <a:pPr>
              <a:buSzPct val="75000"/>
              <a:buBlip>
                <a:blip r:embed="rId2"/>
              </a:buBlip>
            </a:pPr>
            <a:r>
              <a:rPr lang="en-US" dirty="0"/>
              <a:t>For collaborations please contact us at </a:t>
            </a:r>
            <a:r>
              <a:rPr lang="en-US" dirty="0">
                <a:solidFill>
                  <a:schemeClr val="accent1"/>
                </a:solidFill>
              </a:rPr>
              <a:t>info@pensoft.net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1999" cy="1070386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245371"/>
            <a:ext cx="12191998" cy="574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For developers and data managers: </a:t>
            </a:r>
            <a:r>
              <a:rPr lang="en-US" sz="3800" dirty="0" err="1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Pensoft</a:t>
            </a: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655949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75000"/>
              <a:buBlip>
                <a:blip r:embed="rId2"/>
              </a:buBlip>
            </a:pPr>
            <a:r>
              <a:rPr lang="en-US" dirty="0" err="1"/>
              <a:t>Pensoft</a:t>
            </a:r>
            <a:r>
              <a:rPr lang="en-US" dirty="0"/>
              <a:t> developers team</a:t>
            </a:r>
          </a:p>
          <a:p>
            <a:pPr>
              <a:buSzPct val="75000"/>
              <a:buBlip>
                <a:blip r:embed="rId2"/>
              </a:buBlip>
            </a:pPr>
            <a:r>
              <a:rPr lang="en-US" dirty="0"/>
              <a:t>European Commission: EUBON FP7 Project</a:t>
            </a:r>
          </a:p>
          <a:p>
            <a:pPr>
              <a:buSzPct val="75000"/>
              <a:buBlip>
                <a:blip r:embed="rId2"/>
              </a:buBlip>
            </a:pPr>
            <a:r>
              <a:rPr lang="en-US" dirty="0"/>
              <a:t>European Commission: PhD Financed through the EU Marie-</a:t>
            </a:r>
            <a:r>
              <a:rPr lang="en-US" dirty="0" err="1"/>
              <a:t>Sklodovska</a:t>
            </a:r>
            <a:r>
              <a:rPr lang="en-US" dirty="0"/>
              <a:t>-Curie Program Grant Agreement Nr.</a:t>
            </a:r>
            <a:r>
              <a:rPr lang="en-US" b="1" dirty="0"/>
              <a:t> </a:t>
            </a:r>
            <a:r>
              <a:rPr lang="en-US" dirty="0"/>
              <a:t>642241</a:t>
            </a:r>
          </a:p>
          <a:p>
            <a:pPr>
              <a:buSzPct val="75000"/>
              <a:buBlip>
                <a:blip r:embed="rId2"/>
              </a:buBlip>
            </a:pPr>
            <a:r>
              <a:rPr lang="en-US" dirty="0" err="1"/>
              <a:t>Slavena</a:t>
            </a:r>
            <a:r>
              <a:rPr lang="en-US" dirty="0"/>
              <a:t> Peneva (drawings and design)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1999" cy="1070386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65595" y="245370"/>
            <a:ext cx="9773321" cy="586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Our sincere thanks are due to</a:t>
            </a:r>
            <a:endParaRPr lang="en-US" sz="3800" dirty="0">
              <a:solidFill>
                <a:srgbClr val="FFC000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856461"/>
            <a:ext cx="1593203" cy="492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809" y="4903433"/>
            <a:ext cx="1445561" cy="14455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776" y="5699163"/>
            <a:ext cx="1555766" cy="8071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906" y="5797413"/>
            <a:ext cx="1847182" cy="5910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1453" y="5521703"/>
            <a:ext cx="2277563" cy="8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86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43150" y="0"/>
            <a:ext cx="7505701" cy="958850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3148" y="1"/>
            <a:ext cx="7505701" cy="911225"/>
          </a:xfrm>
          <a:solidFill>
            <a:srgbClr val="111541"/>
          </a:solidFill>
          <a:ln>
            <a:noFill/>
          </a:ln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en-US" sz="3600" dirty="0">
                <a:solidFill>
                  <a:srgbClr val="FFC000"/>
                </a:solidFill>
              </a:rPr>
              <a:t>Data deluge</a:t>
            </a:r>
            <a:r>
              <a:rPr lang="en-US" altLang="en-US" sz="3600" dirty="0">
                <a:solidFill>
                  <a:schemeClr val="bg1"/>
                </a:solidFill>
              </a:rPr>
              <a:t>: </a:t>
            </a:r>
            <a:r>
              <a:rPr lang="en-US" altLang="en-US" sz="3600">
                <a:solidFill>
                  <a:schemeClr val="bg1"/>
                </a:solidFill>
              </a:rPr>
              <a:t>We now sample </a:t>
            </a:r>
            <a:r>
              <a:rPr lang="en-US" altLang="en-US" sz="3600" dirty="0">
                <a:solidFill>
                  <a:schemeClr val="bg1"/>
                </a:solidFill>
              </a:rPr>
              <a:t>more data than we can digest (analyze, publish &amp; use)</a:t>
            </a:r>
            <a:endParaRPr lang="bg-BG" sz="3400" dirty="0">
              <a:solidFill>
                <a:schemeClr val="bg1"/>
              </a:solidFill>
            </a:endParaRPr>
          </a:p>
        </p:txBody>
      </p:sp>
      <p:pic>
        <p:nvPicPr>
          <p:cNvPr id="7171" name="Picture 2" descr="1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1001880"/>
            <a:ext cx="7505700" cy="589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6769723" y="6543578"/>
            <a:ext cx="17620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" dirty="0">
                <a:solidFill>
                  <a:srgbClr val="FFC000"/>
                </a:solidFill>
                <a:latin typeface="Verdana" panose="020B0604030504040204" pitchFamily="34" charset="0"/>
              </a:rPr>
              <a:t>Drawings: </a:t>
            </a:r>
            <a:r>
              <a:rPr lang="en-US" altLang="en-US" sz="800" dirty="0" err="1">
                <a:solidFill>
                  <a:srgbClr val="FFC000"/>
                </a:solidFill>
                <a:latin typeface="Verdana" panose="020B0604030504040204" pitchFamily="34" charset="0"/>
              </a:rPr>
              <a:t>slavenapeneva.com</a:t>
            </a:r>
            <a:endParaRPr lang="bg-BG" altLang="en-US" sz="800" dirty="0">
              <a:solidFill>
                <a:srgbClr val="FFC000"/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2271860" cy="6901031"/>
          </a:xfrm>
          <a:prstGeom prst="rect">
            <a:avLst/>
          </a:prstGeom>
          <a:solidFill>
            <a:srgbClr val="111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20137" y="-1"/>
            <a:ext cx="2271863" cy="6901031"/>
          </a:xfrm>
          <a:prstGeom prst="rect">
            <a:avLst/>
          </a:prstGeom>
          <a:solidFill>
            <a:srgbClr val="111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18151" y="458424"/>
            <a:ext cx="6900863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4988" indent="-534988">
              <a:spcBef>
                <a:spcPct val="40000"/>
              </a:spcBef>
              <a:buClr>
                <a:schemeClr val="bg2"/>
              </a:buClr>
              <a:buSzPct val="200000"/>
              <a:defRPr/>
            </a:pPr>
            <a:r>
              <a:rPr lang="en-US" sz="5200" b="1" dirty="0"/>
              <a:t>I            </a:t>
            </a:r>
            <a:r>
              <a:rPr lang="bg-BG" sz="5200" b="1" dirty="0" err="1"/>
              <a:t>Open</a:t>
            </a:r>
            <a:r>
              <a:rPr lang="bg-BG" sz="5200" b="1" dirty="0"/>
              <a:t> </a:t>
            </a:r>
            <a:r>
              <a:rPr lang="en-US" sz="5200" b="1" dirty="0"/>
              <a:t>Science</a:t>
            </a:r>
            <a:r>
              <a:rPr lang="bg-BG" sz="5200" b="1" dirty="0"/>
              <a:t>!</a:t>
            </a:r>
            <a:endParaRPr lang="en-US" sz="5200" b="1" dirty="0"/>
          </a:p>
        </p:txBody>
      </p:sp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724" y="-1492745"/>
            <a:ext cx="1018413" cy="9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0" name="Rectangle 9"/>
          <p:cNvSpPr>
            <a:spLocks noChangeArrowheads="1"/>
          </p:cNvSpPr>
          <p:nvPr/>
        </p:nvSpPr>
        <p:spPr bwMode="auto">
          <a:xfrm>
            <a:off x="6894513" y="5283200"/>
            <a:ext cx="7175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PLAZI</a:t>
            </a:r>
            <a:endParaRPr lang="bg-BG" altLang="en-US" sz="1500">
              <a:solidFill>
                <a:schemeClr val="bg1"/>
              </a:solidFill>
              <a:latin typeface="Verdana" panose="020B060403050404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124201" y="1362049"/>
            <a:ext cx="5848350" cy="4650570"/>
            <a:chOff x="1641764" y="1787438"/>
            <a:chExt cx="5413663" cy="4540625"/>
          </a:xfrm>
        </p:grpSpPr>
        <p:pic>
          <p:nvPicPr>
            <p:cNvPr id="106502" name="Picture 5" descr="Thank you for your attention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1764" y="1787438"/>
              <a:ext cx="5413663" cy="454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503" name="Picture 2" descr="BDJ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7791" y="5634073"/>
              <a:ext cx="2244436" cy="670953"/>
            </a:xfrm>
            <a:prstGeom prst="rect">
              <a:avLst/>
            </a:prstGeom>
            <a:noFill/>
            <a:ln w="444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Straight Connector 10"/>
          <p:cNvCxnSpPr/>
          <p:nvPr/>
        </p:nvCxnSpPr>
        <p:spPr>
          <a:xfrm>
            <a:off x="1568450" y="6093198"/>
            <a:ext cx="9061450" cy="0"/>
          </a:xfrm>
          <a:prstGeom prst="line">
            <a:avLst/>
          </a:prstGeom>
          <a:ln>
            <a:solidFill>
              <a:srgbClr val="1115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424" y="6042039"/>
            <a:ext cx="1566888" cy="7760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450" y="6214472"/>
            <a:ext cx="1867274" cy="4312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5659" y="6204736"/>
            <a:ext cx="1337982" cy="481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3854" y="6204736"/>
            <a:ext cx="1593203" cy="492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7815" y="121387"/>
            <a:ext cx="1129215" cy="10613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2911" y="4259186"/>
            <a:ext cx="3365500" cy="2082512"/>
          </a:xfrm>
        </p:spPr>
        <p:txBody>
          <a:bodyPr rtlCol="0">
            <a:normAutofit fontScale="25000" lnSpcReduction="20000"/>
          </a:bodyPr>
          <a:lstStyle/>
          <a:p>
            <a:pPr marL="514350" indent="-514350">
              <a:buSzPct val="75000"/>
              <a:buNone/>
              <a:defRPr/>
            </a:pPr>
            <a:endParaRPr lang="en-US" dirty="0"/>
          </a:p>
          <a:p>
            <a:pPr>
              <a:buSzPct val="75000"/>
              <a:buBlip>
                <a:blip r:embed="rId2"/>
              </a:buBlip>
              <a:defRPr/>
            </a:pPr>
            <a:endParaRPr lang="en-US" dirty="0"/>
          </a:p>
          <a:p>
            <a:pPr>
              <a:buClr>
                <a:srgbClr val="50B334"/>
              </a:buClr>
              <a:buSzPct val="75000"/>
              <a:buBlip>
                <a:blip r:embed="rId2"/>
              </a:buBlip>
              <a:defRPr/>
            </a:pPr>
            <a:r>
              <a:rPr lang="en-US" sz="11200" dirty="0"/>
              <a:t> Data import</a:t>
            </a:r>
          </a:p>
          <a:p>
            <a:pPr>
              <a:buClr>
                <a:srgbClr val="50B334"/>
              </a:buClr>
              <a:buSzPct val="75000"/>
              <a:buBlip>
                <a:blip r:embed="rId2"/>
              </a:buBlip>
              <a:defRPr/>
            </a:pPr>
            <a:r>
              <a:rPr lang="en-US" sz="11200" dirty="0"/>
              <a:t> Authoring</a:t>
            </a:r>
          </a:p>
          <a:p>
            <a:pPr>
              <a:buClr>
                <a:srgbClr val="50B334"/>
              </a:buClr>
              <a:buSzPct val="75000"/>
              <a:buBlip>
                <a:blip r:embed="rId2"/>
              </a:buBlip>
              <a:defRPr/>
            </a:pPr>
            <a:r>
              <a:rPr lang="en-US" sz="11200" dirty="0"/>
              <a:t> Peer-review</a:t>
            </a:r>
          </a:p>
          <a:p>
            <a:pPr>
              <a:buClr>
                <a:srgbClr val="50B334"/>
              </a:buClr>
              <a:buSzPct val="75000"/>
              <a:buBlip>
                <a:blip r:embed="rId2"/>
              </a:buBlip>
              <a:defRPr/>
            </a:pPr>
            <a:r>
              <a:rPr lang="en-US" sz="11200" dirty="0"/>
              <a:t> Publication</a:t>
            </a:r>
          </a:p>
          <a:p>
            <a:pPr>
              <a:buClr>
                <a:srgbClr val="50B334"/>
              </a:buClr>
              <a:buSzPct val="75000"/>
              <a:buBlip>
                <a:blip r:embed="rId2"/>
              </a:buBlip>
              <a:defRPr/>
            </a:pPr>
            <a:r>
              <a:rPr lang="en-US" sz="11200" dirty="0"/>
              <a:t> Dissemination </a:t>
            </a:r>
            <a:br>
              <a:rPr lang="en-US" sz="11200" dirty="0"/>
            </a:br>
            <a:r>
              <a:rPr lang="en-US" sz="4400" dirty="0"/>
              <a:t>	</a:t>
            </a:r>
            <a:endParaRPr lang="bg-BG" sz="4400" dirty="0"/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5595198" y="2395547"/>
            <a:ext cx="100160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6000" b="1" dirty="0">
                <a:solidFill>
                  <a:schemeClr val="tx2">
                    <a:lumMod val="75000"/>
                  </a:schemeClr>
                </a:solidFill>
                <a:latin typeface="Verdana" charset="0"/>
                <a:ea typeface="ＭＳ Ｐゴシック" charset="0"/>
                <a:cs typeface="ＭＳ Ｐゴシック" charset="0"/>
              </a:rPr>
              <a:t>+</a:t>
            </a:r>
            <a:endParaRPr lang="bg-BG" sz="5400" b="1" dirty="0">
              <a:solidFill>
                <a:schemeClr val="tx2">
                  <a:lumMod val="7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4" name="Rectangle 1"/>
          <p:cNvSpPr>
            <a:spLocks noChangeArrowheads="1"/>
          </p:cNvSpPr>
          <p:nvPr/>
        </p:nvSpPr>
        <p:spPr bwMode="auto">
          <a:xfrm>
            <a:off x="1636713" y="323850"/>
            <a:ext cx="88646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000">
                <a:solidFill>
                  <a:srgbClr val="FFFFFF"/>
                </a:solidFill>
                <a:latin typeface="Arial" panose="020B0604020202020204" pitchFamily="34" charset="0"/>
              </a:rPr>
              <a:t>Next-Gen taxonomy requires Next-Gen publishing </a:t>
            </a:r>
            <a:endParaRPr lang="en-US" altLang="en-US" sz="300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20116" y="5098537"/>
            <a:ext cx="334356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00000"/>
              <a:defRPr/>
            </a:pPr>
            <a:r>
              <a:rPr lang="en-US" sz="2800" dirty="0">
                <a:solidFill>
                  <a:srgbClr val="50B334"/>
                </a:solidFill>
                <a:ea typeface="ＭＳ Ｐゴシック" charset="0"/>
                <a:cs typeface="ＭＳ Ｐゴシック" charset="0"/>
              </a:rPr>
              <a:t>All within a single online collaborative platform!</a:t>
            </a:r>
            <a:endParaRPr lang="bg-BG" sz="2800" dirty="0">
              <a:solidFill>
                <a:srgbClr val="50B334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1999" cy="1276350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47887" y="104775"/>
            <a:ext cx="9773321" cy="1080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ARPHA Writing Tool 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&amp;</a:t>
            </a: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 </a:t>
            </a:r>
            <a:r>
              <a:rPr lang="en-US" sz="3800" dirty="0">
                <a:solidFill>
                  <a:srgbClr val="FFC000"/>
                </a:solidFill>
                <a:ea typeface="ＭＳ Ｐゴシック" charset="0"/>
                <a:cs typeface="ＭＳ Ｐゴシック" charset="0"/>
              </a:rPr>
              <a:t>Biodiversity Data Journal</a:t>
            </a:r>
            <a:r>
              <a:rPr lang="en-US" sz="3800" dirty="0">
                <a:solidFill>
                  <a:schemeClr val="bg1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facilitate data publishing &amp; re-use</a:t>
            </a:r>
            <a:endParaRPr lang="en-US" sz="3800" dirty="0">
              <a:solidFill>
                <a:srgbClr val="FFFFFF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487" y="1613986"/>
            <a:ext cx="3543406" cy="2889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385" y="1613986"/>
            <a:ext cx="3249301" cy="338480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898" y="570419"/>
            <a:ext cx="1593203" cy="492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304" y="1620424"/>
            <a:ext cx="1445561" cy="14455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335" y="3919513"/>
            <a:ext cx="1555766" cy="8071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6898" y="5563235"/>
            <a:ext cx="1662656" cy="532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41" y="0"/>
            <a:ext cx="44375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03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51322" y="34627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Step 1: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276350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47887" y="104775"/>
            <a:ext cx="9773321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Step 1: 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Start a taxonomic manuscript in ARPHA, and open a taxon treatment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416" y="1319381"/>
            <a:ext cx="8523168" cy="54768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 flipH="1">
            <a:off x="2621780" y="3191118"/>
            <a:ext cx="274637" cy="355600"/>
          </a:xfrm>
          <a:prstGeom prst="straightConnector1">
            <a:avLst/>
          </a:prstGeom>
          <a:ln w="63500" cap="rnd">
            <a:solidFill>
              <a:srgbClr val="C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746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 1: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276350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47887" y="104775"/>
            <a:ext cx="9773321" cy="1073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Step 2: 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Click at the </a:t>
            </a: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Materials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 section within the treatment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93" y="1355472"/>
            <a:ext cx="8456446" cy="54487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H="1">
            <a:off x="2750872" y="4152036"/>
            <a:ext cx="274637" cy="355600"/>
          </a:xfrm>
          <a:prstGeom prst="straightConnector1">
            <a:avLst/>
          </a:prstGeom>
          <a:ln w="63500" cap="rnd">
            <a:solidFill>
              <a:srgbClr val="C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789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13186" y="66676"/>
            <a:ext cx="10827571" cy="1152522"/>
          </a:xfrm>
          <a:prstGeom prst="rect">
            <a:avLst/>
          </a:prstGeom>
          <a:solidFill>
            <a:schemeClr val="tx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0" y="-226"/>
            <a:ext cx="12192000" cy="1261884"/>
          </a:xfrm>
          <a:prstGeom prst="rect">
            <a:avLst/>
          </a:prstGeom>
          <a:solidFill>
            <a:srgbClr val="11154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800" dirty="0">
                <a:solidFill>
                  <a:srgbClr val="FFC000"/>
                </a:solidFill>
                <a:latin typeface="+mj-lt"/>
              </a:rPr>
              <a:t>Step 2</a:t>
            </a:r>
            <a:r>
              <a:rPr lang="en-US" altLang="en-US" sz="3800" dirty="0">
                <a:solidFill>
                  <a:schemeClr val="bg1"/>
                </a:solidFill>
                <a:latin typeface="+mj-lt"/>
              </a:rPr>
              <a:t>: Three ways to import specimen occurrence records into a manuscript</a:t>
            </a:r>
            <a:endParaRPr lang="bg-BG" altLang="en-US" sz="3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75" y="1261658"/>
            <a:ext cx="9593731" cy="559634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357569" y="1699708"/>
            <a:ext cx="381175" cy="356415"/>
          </a:xfrm>
          <a:prstGeom prst="straightConnector1">
            <a:avLst/>
          </a:prstGeom>
          <a:ln w="63500" cap="rnd">
            <a:solidFill>
              <a:srgbClr val="C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8672923" y="2056123"/>
            <a:ext cx="325849" cy="407378"/>
          </a:xfrm>
          <a:prstGeom prst="straightConnector1">
            <a:avLst/>
          </a:prstGeom>
          <a:ln w="63500" cap="rnd">
            <a:solidFill>
              <a:srgbClr val="C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889654" y="3932205"/>
            <a:ext cx="408948" cy="305424"/>
          </a:xfrm>
          <a:prstGeom prst="straightConnector1">
            <a:avLst/>
          </a:prstGeom>
          <a:ln w="63500" cap="rnd">
            <a:solidFill>
              <a:srgbClr val="C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294828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1"/>
            <a:ext cx="12191999" cy="1211287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09339" y="137532"/>
            <a:ext cx="9773321" cy="1073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Step 3: 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Import from </a:t>
            </a:r>
            <a:r>
              <a:rPr lang="en-US" sz="3800" dirty="0" err="1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iDigBio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 (or GBIF, or BOLD, or </a:t>
            </a:r>
            <a:r>
              <a:rPr lang="en-US" sz="3800" dirty="0" err="1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PlutoF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) using record ID(s)</a:t>
            </a:r>
          </a:p>
        </p:txBody>
      </p:sp>
      <p:pic>
        <p:nvPicPr>
          <p:cNvPr id="7" name="Picture 2" descr="http://arpha.pensoft.net/i/awttips/iDigB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46" y="1805640"/>
            <a:ext cx="10120709" cy="43100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050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1070386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22564" y="245370"/>
            <a:ext cx="9773321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Where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 to take record IDs from </a:t>
            </a:r>
            <a:r>
              <a:rPr lang="en-US" sz="3800" dirty="0" err="1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iDigBio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?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87" y="1070385"/>
            <a:ext cx="10897497" cy="579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12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472</Words>
  <Application>Microsoft Office PowerPoint</Application>
  <PresentationFormat>Widescreen</PresentationFormat>
  <Paragraphs>74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MS PGothic</vt:lpstr>
      <vt:lpstr>MS PGothic</vt:lpstr>
      <vt:lpstr>Arial</vt:lpstr>
      <vt:lpstr>Calibri</vt:lpstr>
      <vt:lpstr>Calibri Light</vt:lpstr>
      <vt:lpstr>Verdana</vt:lpstr>
      <vt:lpstr>Office Theme</vt:lpstr>
      <vt:lpstr> Online direct import of specimen records from iDigBio infrastructure into taxonomic manuscripts   </vt:lpstr>
      <vt:lpstr>Data deluge: We now sample more data than we can digest (analyze, publish &amp; use)</vt:lpstr>
      <vt:lpstr>PowerPoint Presentation</vt:lpstr>
      <vt:lpstr>PowerPoint Presentation</vt:lpstr>
      <vt:lpstr>Step 1: </vt:lpstr>
      <vt:lpstr>Step 1: </vt:lpstr>
      <vt:lpstr>PowerPoint Presentation</vt:lpstr>
      <vt:lpstr>PowerPoint Presentation</vt:lpstr>
      <vt:lpstr> 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Pensoft/ iDigBio Webinar</dc:title>
  <dc:creator>Viktor Senderov</dc:creator>
  <cp:lastModifiedBy>Viktor Senderov</cp:lastModifiedBy>
  <cp:revision>95</cp:revision>
  <dcterms:created xsi:type="dcterms:W3CDTF">2016-06-15T11:18:16Z</dcterms:created>
  <dcterms:modified xsi:type="dcterms:W3CDTF">2016-06-16T12:53:12Z</dcterms:modified>
</cp:coreProperties>
</file>